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9" r:id="rId1"/>
  </p:sldMasterIdLst>
  <p:notesMasterIdLst>
    <p:notesMasterId r:id="rId39"/>
  </p:notesMasterIdLst>
  <p:handoutMasterIdLst>
    <p:handoutMasterId r:id="rId40"/>
  </p:handoutMasterIdLst>
  <p:sldIdLst>
    <p:sldId id="256" r:id="rId2"/>
    <p:sldId id="303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59" r:id="rId16"/>
    <p:sldId id="270" r:id="rId17"/>
    <p:sldId id="271" r:id="rId18"/>
    <p:sldId id="272" r:id="rId19"/>
    <p:sldId id="273" r:id="rId20"/>
    <p:sldId id="279" r:id="rId21"/>
    <p:sldId id="274" r:id="rId22"/>
    <p:sldId id="275" r:id="rId23"/>
    <p:sldId id="276" r:id="rId24"/>
    <p:sldId id="277" r:id="rId25"/>
    <p:sldId id="301" r:id="rId26"/>
    <p:sldId id="281" r:id="rId27"/>
    <p:sldId id="283" r:id="rId28"/>
    <p:sldId id="285" r:id="rId29"/>
    <p:sldId id="287" r:id="rId30"/>
    <p:sldId id="289" r:id="rId31"/>
    <p:sldId id="302" r:id="rId32"/>
    <p:sldId id="291" r:id="rId33"/>
    <p:sldId id="293" r:id="rId34"/>
    <p:sldId id="295" r:id="rId35"/>
    <p:sldId id="297" r:id="rId36"/>
    <p:sldId id="298" r:id="rId37"/>
    <p:sldId id="304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98" autoAdjust="0"/>
    <p:restoredTop sz="94705" autoAdjust="0"/>
  </p:normalViewPr>
  <p:slideViewPr>
    <p:cSldViewPr snapToGrid="0" snapToObjects="1">
      <p:cViewPr varScale="1">
        <p:scale>
          <a:sx n="95" d="100"/>
          <a:sy n="95" d="100"/>
        </p:scale>
        <p:origin x="-7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1AFF3-A347-C440-B67B-2D081832B05E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C6EB7-BC14-A648-B34C-281536B4C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A1D85-19FC-C44D-AA4D-A0E5A553DF6B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887AB-08D2-1040-8BFB-48EFFD78E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</a:t>
            </a:r>
            <a:r>
              <a:rPr lang="en-US" baseline="0" dirty="0" smtClean="0"/>
              <a:t> to discussion:</a:t>
            </a:r>
          </a:p>
          <a:p>
            <a:r>
              <a:rPr lang="en-US" baseline="0" dirty="0" smtClean="0"/>
              <a:t>Generally a target hr is between 120-180 </a:t>
            </a:r>
            <a:r>
              <a:rPr lang="en-US" baseline="0" dirty="0" err="1" smtClean="0"/>
              <a:t>bpm</a:t>
            </a:r>
            <a:endParaRPr lang="en-US" baseline="0" dirty="0" smtClean="0"/>
          </a:p>
          <a:p>
            <a:r>
              <a:rPr lang="en-US" baseline="0" dirty="0" smtClean="0"/>
              <a:t>OMNI scale is an example of a RPE</a:t>
            </a:r>
          </a:p>
          <a:p>
            <a:r>
              <a:rPr lang="en-US" baseline="0" dirty="0" smtClean="0"/>
              <a:t>Explain how to use the “Talk Test” to determine exercise intensity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87AB-08D2-1040-8BFB-48EFFD78E16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RPE</a:t>
            </a:r>
            <a:r>
              <a:rPr lang="en-US" baseline="0" dirty="0" smtClean="0"/>
              <a:t> rate of perceived exertion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87AB-08D2-1040-8BFB-48EFFD78E16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Pacer</a:t>
            </a:r>
            <a:r>
              <a:rPr lang="en-US" baseline="0" dirty="0" smtClean="0"/>
              <a:t>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87AB-08D2-1040-8BFB-48EFFD78E16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Trunk lift</a:t>
            </a:r>
          </a:p>
          <a:p>
            <a:r>
              <a:rPr lang="en-US" dirty="0" smtClean="0"/>
              <a:t>Pull-ups</a:t>
            </a:r>
          </a:p>
          <a:p>
            <a:r>
              <a:rPr lang="en-US" dirty="0" smtClean="0"/>
              <a:t>Push-ups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87AB-08D2-1040-8BFB-48EFFD78E16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Push-ups</a:t>
            </a:r>
          </a:p>
          <a:p>
            <a:r>
              <a:rPr lang="en-US" dirty="0" smtClean="0"/>
              <a:t>Curl-ups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87AB-08D2-1040-8BFB-48EFFD78E16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 and reach</a:t>
            </a:r>
          </a:p>
          <a:p>
            <a:r>
              <a:rPr lang="en-US" dirty="0" smtClean="0"/>
              <a:t>Trunk lift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87AB-08D2-1040-8BFB-48EFFD78E16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BMI-body mass index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87AB-08D2-1040-8BFB-48EFFD78E16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9B3-BC6D-4E56-93BC-B9B0EF1523FC}" type="datetime1">
              <a:rPr lang="en-US" smtClean="0"/>
              <a:pPr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90BA-A4A1-41C2-9DD3-1F9AED156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52B9F0B-E99E-5042-9C8E-E08258B50BD4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5133-217C-7044-A2E7-2EC210701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9F0B-E99E-5042-9C8E-E08258B50BD4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52B9F0B-E99E-5042-9C8E-E08258B50BD4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52B9F0B-E99E-5042-9C8E-E08258B50BD4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9F0B-E99E-5042-9C8E-E08258B50BD4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5133-217C-7044-A2E7-2EC210701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9F0B-E99E-5042-9C8E-E08258B50BD4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5133-217C-7044-A2E7-2EC210701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9F0B-E99E-5042-9C8E-E08258B50BD4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5133-217C-7044-A2E7-2EC210701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0D1B-704F-4A2E-91DA-8018146223A7}" type="datetime1">
              <a:rPr lang="en-US" smtClean="0"/>
              <a:pPr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lang="en-US" smtClean="0"/>
              <a:pPr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52B9F0B-E99E-5042-9C8E-E08258B50BD4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5133-217C-7044-A2E7-2EC210701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52B9F0B-E99E-5042-9C8E-E08258B50BD4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5133-217C-7044-A2E7-2EC2107012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9F0B-E99E-5042-9C8E-E08258B50BD4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5133-217C-7044-A2E7-2EC210701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9F0B-E99E-5042-9C8E-E08258B50BD4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5133-217C-7044-A2E7-2EC210701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52B9F0B-E99E-5042-9C8E-E08258B50BD4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5133-217C-7044-A2E7-2EC210701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2B9F0B-E99E-5042-9C8E-E08258B50BD4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F925133-217C-7044-A2E7-2EC2107012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Fitness Concepts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Health-Related Fitness</a:t>
            </a:r>
          </a:p>
          <a:p>
            <a:r>
              <a:rPr lang="en-US" dirty="0" smtClean="0"/>
              <a:t>Skill-Related Fitness</a:t>
            </a:r>
          </a:p>
          <a:p>
            <a:r>
              <a:rPr lang="en-US" dirty="0" smtClean="0"/>
              <a:t>Training Principles</a:t>
            </a: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Specificity Principle-</a:t>
            </a:r>
          </a:p>
          <a:p>
            <a:pPr>
              <a:buNone/>
            </a:pPr>
            <a:r>
              <a:rPr lang="en-US" sz="2000" dirty="0" smtClean="0"/>
              <a:t>Improvements in various fitness areas require specific kinds of activity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Regularity Principle</a:t>
            </a: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Regularity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038256"/>
            <a:ext cx="7610476" cy="367076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-</a:t>
            </a:r>
          </a:p>
          <a:p>
            <a:r>
              <a:rPr lang="en-US" dirty="0" smtClean="0"/>
              <a:t>Based on the old adage “Use it or lose it!”</a:t>
            </a:r>
          </a:p>
          <a:p>
            <a:r>
              <a:rPr lang="en-US" dirty="0" smtClean="0"/>
              <a:t>exercise on a regular basis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0" y="4074709"/>
            <a:ext cx="3657600" cy="24384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Individuality</a:t>
            </a: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Individuality-</a:t>
            </a:r>
          </a:p>
          <a:p>
            <a:pPr>
              <a:buNone/>
            </a:pPr>
            <a:r>
              <a:rPr lang="en-US" sz="2000" dirty="0" smtClean="0"/>
              <a:t>Your exercise program must be based on your individual goals and objectives</a:t>
            </a:r>
            <a:endParaRPr lang="en-US" sz="20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2-03_FITTGdlns copy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524585" y="289918"/>
            <a:ext cx="10329579" cy="6126163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</a:t>
            </a: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Number of days you work out each week.</a:t>
            </a:r>
          </a:p>
          <a:p>
            <a:r>
              <a:rPr lang="en-US" sz="2400" dirty="0" smtClean="0"/>
              <a:t>3-5 days per week</a:t>
            </a:r>
          </a:p>
          <a:p>
            <a:r>
              <a:rPr lang="en-US" sz="2400" dirty="0" smtClean="0"/>
              <a:t>5-6 days per week for middle school athletes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</a:t>
            </a: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Intensity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Describes how hard a person exercises</a:t>
            </a:r>
          </a:p>
          <a:p>
            <a:r>
              <a:rPr lang="en-US" sz="2400" dirty="0" smtClean="0"/>
              <a:t>60-85% of maximum heart rate</a:t>
            </a:r>
          </a:p>
          <a:p>
            <a:r>
              <a:rPr lang="en-US" sz="2400" dirty="0" smtClean="0"/>
              <a:t>2-5 on OMNI Scale</a:t>
            </a:r>
            <a:endParaRPr lang="en-US" sz="24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identify the 5 Health-Related Fitness Components</a:t>
            </a:r>
          </a:p>
          <a:p>
            <a:r>
              <a:rPr lang="en-US" dirty="0" smtClean="0"/>
              <a:t>I can identify the 6 Skill-Related Fitness Components</a:t>
            </a:r>
          </a:p>
          <a:p>
            <a:r>
              <a:rPr lang="en-US" dirty="0" smtClean="0"/>
              <a:t>I can explain the fitness training principles</a:t>
            </a: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OMNI Scale</a:t>
            </a:r>
            <a:endParaRPr lang="en-US" dirty="0"/>
          </a:p>
        </p:txBody>
      </p:sp>
      <p:pic>
        <p:nvPicPr>
          <p:cNvPr id="7" name="Content Placeholder 6" descr="OMNI Scale copy.jpg"/>
          <p:cNvPicPr>
            <a:picLocks noGrp="1" noChangeAspect="1"/>
          </p:cNvPicPr>
          <p:nvPr>
            <p:ph idx="1"/>
          </p:nvPr>
        </p:nvPicPr>
        <p:blipFill>
          <a:blip r:embed="rId3"/>
          <a:srcRect l="-67655" r="-67655"/>
          <a:stretch>
            <a:fillRect/>
          </a:stretch>
        </p:blipFill>
        <p:spPr>
          <a:xfrm>
            <a:off x="457200" y="2257907"/>
            <a:ext cx="8229600" cy="4981530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38588" y="2853317"/>
            <a:ext cx="1265237" cy="1151366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How long the activity should be performed.  </a:t>
            </a:r>
          </a:p>
          <a:p>
            <a:r>
              <a:rPr lang="en-US" sz="2400" dirty="0" smtClean="0"/>
              <a:t>30-60 minutes daily</a:t>
            </a:r>
          </a:p>
          <a:p>
            <a:r>
              <a:rPr lang="en-US" sz="2400" dirty="0" smtClean="0"/>
              <a:t>20 minutes or more in a single session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056681" y="4488329"/>
            <a:ext cx="1689100" cy="17780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</a:t>
            </a: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kind of activity a person chooses to perform</a:t>
            </a:r>
          </a:p>
          <a:p>
            <a:r>
              <a:rPr lang="en-US" dirty="0" smtClean="0"/>
              <a:t>A complete fitness plan will include a variety of activities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97943" y="4693116"/>
            <a:ext cx="1826957" cy="1573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39321" y="4120400"/>
            <a:ext cx="1611313" cy="1814313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Health-Related 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Cardiorespiratory fitness</a:t>
            </a:r>
          </a:p>
          <a:p>
            <a:r>
              <a:rPr lang="en-US" dirty="0" smtClean="0"/>
              <a:t>Muscular Strength</a:t>
            </a:r>
          </a:p>
          <a:p>
            <a:r>
              <a:rPr lang="en-US" dirty="0" smtClean="0"/>
              <a:t>Muscular Endurance</a:t>
            </a:r>
          </a:p>
          <a:p>
            <a:r>
              <a:rPr lang="en-US" dirty="0" smtClean="0"/>
              <a:t>Flexibility</a:t>
            </a:r>
          </a:p>
          <a:p>
            <a:r>
              <a:rPr lang="en-US" dirty="0" smtClean="0"/>
              <a:t>Body Composition</a:t>
            </a: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Cardiorespiratory 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038256"/>
            <a:ext cx="7610476" cy="4228073"/>
          </a:xfrm>
        </p:spPr>
        <p:txBody>
          <a:bodyPr/>
          <a:lstStyle/>
          <a:p>
            <a:r>
              <a:rPr lang="en-US" dirty="0" smtClean="0"/>
              <a:t>Ability to do vigorous, large muscle exercise over a long period of time</a:t>
            </a:r>
          </a:p>
          <a:p>
            <a:endParaRPr lang="en-US" dirty="0"/>
          </a:p>
        </p:txBody>
      </p:sp>
      <p:pic>
        <p:nvPicPr>
          <p:cNvPr id="4" name="Picture 3" descr="exhausted-person-taking-a-break-from-exercising-cipart-593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00" y="2389548"/>
            <a:ext cx="3975100" cy="4301184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Muscular Strength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Amount of force that can be exerted by a single contraction of the muscle.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850" y="3201166"/>
            <a:ext cx="2425700" cy="3656834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Muscular Endurance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038256"/>
            <a:ext cx="7610476" cy="422807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Ability to continue using certain muscles for a period time.</a:t>
            </a:r>
            <a:endParaRPr lang="en-US" dirty="0"/>
          </a:p>
        </p:txBody>
      </p:sp>
      <p:pic>
        <p:nvPicPr>
          <p:cNvPr id="4" name="Picture 3" descr="exercise_boy_pushups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891" y="2512438"/>
            <a:ext cx="4230009" cy="416472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Flexibility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of a joint and a muscle group to move through a range of motion.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587750" y="3601066"/>
            <a:ext cx="1968500" cy="15113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2-01_BldingPhysFit copy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248488" y="552230"/>
            <a:ext cx="9392488" cy="5573934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Body Composition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038256"/>
            <a:ext cx="7610476" cy="4228073"/>
          </a:xfrm>
        </p:spPr>
        <p:txBody>
          <a:bodyPr/>
          <a:lstStyle/>
          <a:p>
            <a:r>
              <a:rPr lang="en-US" dirty="0" smtClean="0"/>
              <a:t>Percent of body weight composed of fat compared to the percent that is composed of tissue, bone and muscle.</a:t>
            </a:r>
            <a:endParaRPr lang="en-US" dirty="0"/>
          </a:p>
        </p:txBody>
      </p:sp>
      <p:pic>
        <p:nvPicPr>
          <p:cNvPr id="4" name="Picture 3" descr="bodybuilder_girl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416" y="3181510"/>
            <a:ext cx="2830484" cy="5714745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Skill-Related 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Agility</a:t>
            </a:r>
          </a:p>
          <a:p>
            <a:r>
              <a:rPr lang="en-US" dirty="0" smtClean="0"/>
              <a:t>Balance</a:t>
            </a:r>
          </a:p>
          <a:p>
            <a:r>
              <a:rPr lang="en-US" dirty="0" smtClean="0"/>
              <a:t>Coordination</a:t>
            </a:r>
          </a:p>
          <a:p>
            <a:r>
              <a:rPr lang="en-US" dirty="0" smtClean="0"/>
              <a:t>Power</a:t>
            </a:r>
          </a:p>
          <a:p>
            <a:r>
              <a:rPr lang="en-US" dirty="0" smtClean="0"/>
              <a:t>Reaction Time</a:t>
            </a:r>
          </a:p>
          <a:p>
            <a:r>
              <a:rPr lang="en-US" dirty="0" smtClean="0"/>
              <a:t>Speed</a:t>
            </a: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Agility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to start, stop and move the body quickly and in different directions.</a:t>
            </a:r>
            <a:endParaRPr lang="en-US" dirty="0"/>
          </a:p>
        </p:txBody>
      </p:sp>
      <p:pic>
        <p:nvPicPr>
          <p:cNvPr id="4" name="Picture 3" descr="skateboarding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717" y="3726329"/>
            <a:ext cx="2362200" cy="25400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Balance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kind of coordination which allows you to maintain control of your body while stationary or moving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01" y="3505615"/>
            <a:ext cx="3656448" cy="2419350"/>
          </a:xfrm>
          <a:prstGeom prst="rect">
            <a:avLst/>
          </a:prstGeom>
        </p:spPr>
      </p:pic>
      <p:pic>
        <p:nvPicPr>
          <p:cNvPr id="5" name="Picture 4" descr="gymnastics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513" y="4028094"/>
            <a:ext cx="1976718" cy="2829906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Coordination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to do a task integrating movements of the body and different parts of the body</a:t>
            </a:r>
            <a:endParaRPr lang="en-US" dirty="0"/>
          </a:p>
        </p:txBody>
      </p:sp>
      <p:pic>
        <p:nvPicPr>
          <p:cNvPr id="4" name="Picture 3" descr="soc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478" y="3249784"/>
            <a:ext cx="2734015" cy="3608216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038256"/>
            <a:ext cx="7610476" cy="3670767"/>
          </a:xfrm>
        </p:spPr>
        <p:txBody>
          <a:bodyPr/>
          <a:lstStyle/>
          <a:p>
            <a:r>
              <a:rPr lang="en-US" dirty="0" smtClean="0"/>
              <a:t>Ability to combine strength and speed in a movement</a:t>
            </a:r>
            <a:endParaRPr lang="en-US" dirty="0"/>
          </a:p>
        </p:txBody>
      </p:sp>
      <p:pic>
        <p:nvPicPr>
          <p:cNvPr id="4" name="Picture 3" descr="shot p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2963038"/>
            <a:ext cx="3883049" cy="5562089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required to start a movement after being alerted to the need to move.</a:t>
            </a:r>
            <a:endParaRPr lang="en-US" dirty="0"/>
          </a:p>
        </p:txBody>
      </p:sp>
      <p:pic>
        <p:nvPicPr>
          <p:cNvPr id="4" name="Picture 3" descr="box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0" y="3505200"/>
            <a:ext cx="4445000" cy="33528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038256"/>
            <a:ext cx="7610476" cy="4228073"/>
          </a:xfrm>
        </p:spPr>
        <p:txBody>
          <a:bodyPr/>
          <a:lstStyle/>
          <a:p>
            <a:r>
              <a:rPr lang="en-US" dirty="0" err="1" smtClean="0"/>
              <a:t>Abilility</a:t>
            </a:r>
            <a:r>
              <a:rPr lang="en-US" dirty="0" smtClean="0"/>
              <a:t> to move your body quickly from one point to another</a:t>
            </a:r>
            <a:endParaRPr lang="en-US" dirty="0"/>
          </a:p>
        </p:txBody>
      </p:sp>
      <p:pic>
        <p:nvPicPr>
          <p:cNvPr id="4" name="Picture 3" descr="spp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335" y="2596445"/>
            <a:ext cx="7620000" cy="4261556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2-02_PcplsTraining copy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0" y="431421"/>
            <a:ext cx="9461512" cy="5851525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Overload Principle</a:t>
            </a: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84" y="2595562"/>
            <a:ext cx="7610476" cy="367076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Overload Principle-</a:t>
            </a:r>
          </a:p>
          <a:p>
            <a:pPr>
              <a:buNone/>
            </a:pPr>
            <a:r>
              <a:rPr lang="en-US" sz="2400" dirty="0" smtClean="0"/>
              <a:t>Increased demands are made upon the body by modifying the Frequency, Intensity, Time, Type (FITT)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Progression Principle</a:t>
            </a: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7333" y="2925116"/>
            <a:ext cx="4572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/>
              <a:t>Gradual increase in exercise or activity over a period of time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Progression Principle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Specificity Principle</a:t>
            </a: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pective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470</TotalTime>
  <Words>503</Words>
  <Application>Microsoft Macintosh PowerPoint</Application>
  <PresentationFormat>On-screen Show (4:3)</PresentationFormat>
  <Paragraphs>103</Paragraphs>
  <Slides>37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Perspective</vt:lpstr>
      <vt:lpstr>Fitness Concepts</vt:lpstr>
      <vt:lpstr>Lesson Goals</vt:lpstr>
      <vt:lpstr>Slide 3</vt:lpstr>
      <vt:lpstr>Slide 4</vt:lpstr>
      <vt:lpstr>Overload Principle</vt:lpstr>
      <vt:lpstr>Slide 6</vt:lpstr>
      <vt:lpstr>Progression Principle</vt:lpstr>
      <vt:lpstr>Progression Principle </vt:lpstr>
      <vt:lpstr>Specificity Principle</vt:lpstr>
      <vt:lpstr>Slide 10</vt:lpstr>
      <vt:lpstr>Regularity Principle</vt:lpstr>
      <vt:lpstr>Regularity Principle</vt:lpstr>
      <vt:lpstr>Individuality</vt:lpstr>
      <vt:lpstr>Slide 14</vt:lpstr>
      <vt:lpstr>Slide 15</vt:lpstr>
      <vt:lpstr>Frequency</vt:lpstr>
      <vt:lpstr>Frequency</vt:lpstr>
      <vt:lpstr>Intensity</vt:lpstr>
      <vt:lpstr>Intensity</vt:lpstr>
      <vt:lpstr>OMNI Scale</vt:lpstr>
      <vt:lpstr>Time</vt:lpstr>
      <vt:lpstr>Time</vt:lpstr>
      <vt:lpstr>Type</vt:lpstr>
      <vt:lpstr>Type</vt:lpstr>
      <vt:lpstr>Health-Related Fitness</vt:lpstr>
      <vt:lpstr>Cardiorespiratory Fitness</vt:lpstr>
      <vt:lpstr>Muscular Strength</vt:lpstr>
      <vt:lpstr>Muscular Endurance</vt:lpstr>
      <vt:lpstr>Flexibility</vt:lpstr>
      <vt:lpstr>Body Composition</vt:lpstr>
      <vt:lpstr>Skill-Related Fitness</vt:lpstr>
      <vt:lpstr>Agility</vt:lpstr>
      <vt:lpstr>Balance</vt:lpstr>
      <vt:lpstr>Coordination</vt:lpstr>
      <vt:lpstr>Power</vt:lpstr>
      <vt:lpstr>Reaction Time</vt:lpstr>
      <vt:lpstr>Speed</vt:lpstr>
    </vt:vector>
  </TitlesOfParts>
  <Company>Catalina Foothills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Fitness Concepts</dc:title>
  <dc:creator>admin</dc:creator>
  <cp:lastModifiedBy>admin</cp:lastModifiedBy>
  <cp:revision>8</cp:revision>
  <cp:lastPrinted>2015-09-21T15:31:16Z</cp:lastPrinted>
  <dcterms:created xsi:type="dcterms:W3CDTF">2015-09-22T19:02:05Z</dcterms:created>
  <dcterms:modified xsi:type="dcterms:W3CDTF">2015-09-22T19:02:21Z</dcterms:modified>
</cp:coreProperties>
</file>